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6" r:id="rId10"/>
    <p:sldId id="274" r:id="rId11"/>
    <p:sldId id="267" r:id="rId12"/>
    <p:sldId id="272" r:id="rId13"/>
    <p:sldId id="273" r:id="rId14"/>
    <p:sldId id="268" r:id="rId15"/>
    <p:sldId id="270" r:id="rId16"/>
    <p:sldId id="271" r:id="rId17"/>
    <p:sldId id="265" r:id="rId18"/>
    <p:sldId id="261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5451D6-ACB8-4325-82E1-3DAD36457A21}" v="69" dt="2022-12-20T06:22:58.657"/>
    <p1510:client id="{4A8F2A48-5BA9-4BFF-8D3B-F814088D60BC}" v="78" dt="2022-12-20T05:13:31.7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474" y="-9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AEF23-2CD9-4A9F-8E06-F0C200D27572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731E3-7AE2-4B5E-AB9F-D05D10B472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AEF23-2CD9-4A9F-8E06-F0C200D27572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731E3-7AE2-4B5E-AB9F-D05D10B472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AEF23-2CD9-4A9F-8E06-F0C200D27572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731E3-7AE2-4B5E-AB9F-D05D10B472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AEF23-2CD9-4A9F-8E06-F0C200D27572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731E3-7AE2-4B5E-AB9F-D05D10B472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AEF23-2CD9-4A9F-8E06-F0C200D27572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731E3-7AE2-4B5E-AB9F-D05D10B472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AEF23-2CD9-4A9F-8E06-F0C200D27572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731E3-7AE2-4B5E-AB9F-D05D10B472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AEF23-2CD9-4A9F-8E06-F0C200D27572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731E3-7AE2-4B5E-AB9F-D05D10B472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AEF23-2CD9-4A9F-8E06-F0C200D27572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731E3-7AE2-4B5E-AB9F-D05D10B472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AEF23-2CD9-4A9F-8E06-F0C200D27572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731E3-7AE2-4B5E-AB9F-D05D10B472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AEF23-2CD9-4A9F-8E06-F0C200D27572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731E3-7AE2-4B5E-AB9F-D05D10B472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AEF23-2CD9-4A9F-8E06-F0C200D27572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731E3-7AE2-4B5E-AB9F-D05D10B472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/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52AAEF23-2CD9-4A9F-8E06-F0C200D27572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AD0731E3-7AE2-4B5E-AB9F-D05D10B472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3648" y="3573016"/>
            <a:ext cx="6669004" cy="83685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4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24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4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2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22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Computer Science </a:t>
            </a:r>
            <a:r>
              <a:rPr lang="en-US" sz="22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Engineering</a:t>
            </a:r>
            <a:r>
              <a:rPr lang="en-US" sz="24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4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24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4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24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RAJASTHAN </a:t>
            </a:r>
            <a:r>
              <a:rPr lang="en-US" sz="24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TECHNICAL UNIVERSITY, KOTA</a:t>
            </a:r>
            <a:br>
              <a:rPr lang="en-US" sz="24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endParaRPr lang="en-US" sz="2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="" xmlns:a16="http://schemas.microsoft.com/office/drawing/2014/main" id="{7C454B0C-0819-4D56-9275-BCE254DA65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3567944" y="1124744"/>
            <a:ext cx="2117405" cy="18000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416BDD22-04FF-8CB2-241C-77871D9C3506}"/>
              </a:ext>
            </a:extLst>
          </p:cNvPr>
          <p:cNvSpPr txBox="1"/>
          <p:nvPr/>
        </p:nvSpPr>
        <p:spPr>
          <a:xfrm>
            <a:off x="7303814" y="6022514"/>
            <a:ext cx="180974" cy="3619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C424F61C-5D09-DF07-7A69-DC785831E08A}"/>
              </a:ext>
            </a:extLst>
          </p:cNvPr>
          <p:cNvSpPr txBox="1"/>
          <p:nvPr/>
        </p:nvSpPr>
        <p:spPr>
          <a:xfrm>
            <a:off x="1218454" y="4653136"/>
            <a:ext cx="2766391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latin typeface="Times New Roman" pitchFamily="18" charset="0"/>
                <a:ea typeface="Calibri"/>
                <a:cs typeface="Times New Roman" pitchFamily="18" charset="0"/>
              </a:rPr>
              <a:t>PRESENTED TO</a:t>
            </a:r>
            <a:r>
              <a:rPr lang="en-US" b="1" dirty="0" smtClean="0">
                <a:latin typeface="Times New Roman" pitchFamily="18" charset="0"/>
                <a:ea typeface="Calibri"/>
                <a:cs typeface="Times New Roman" pitchFamily="18" charset="0"/>
              </a:rPr>
              <a:t>:</a:t>
            </a:r>
          </a:p>
          <a:p>
            <a:r>
              <a:rPr lang="en-US" b="1" dirty="0" smtClean="0">
                <a:latin typeface="Times New Roman" pitchFamily="18" charset="0"/>
                <a:ea typeface="Calibri"/>
                <a:cs typeface="Times New Roman" pitchFamily="18" charset="0"/>
              </a:rPr>
              <a:t>Project Coordinator</a:t>
            </a:r>
            <a:endParaRPr lang="en-US" b="1" dirty="0">
              <a:latin typeface="Times New Roman" pitchFamily="18" charset="0"/>
              <a:ea typeface="Calibri"/>
              <a:cs typeface="Times New Roman" pitchFamily="18" charset="0"/>
            </a:endParaRPr>
          </a:p>
          <a:p>
            <a:r>
              <a:rPr lang="en-US" dirty="0" smtClean="0">
                <a:latin typeface="Times New Roman" pitchFamily="18" charset="0"/>
                <a:ea typeface="Calibri"/>
                <a:cs typeface="Times New Roman" pitchFamily="18" charset="0"/>
              </a:rPr>
              <a:t>Dr. C.P. </a:t>
            </a:r>
            <a:r>
              <a:rPr lang="en-US" dirty="0" smtClean="0">
                <a:latin typeface="Times New Roman" pitchFamily="18" charset="0"/>
                <a:ea typeface="Calibri"/>
                <a:cs typeface="Times New Roman" pitchFamily="18" charset="0"/>
              </a:rPr>
              <a:t>Gupta  (Professor)</a:t>
            </a:r>
          </a:p>
          <a:p>
            <a:endParaRPr lang="en-US" dirty="0" smtClean="0">
              <a:latin typeface="Times New Roman" pitchFamily="18" charset="0"/>
              <a:ea typeface="Calibri"/>
              <a:cs typeface="Times New Roman" pitchFamily="18" charset="0"/>
            </a:endParaRPr>
          </a:p>
          <a:p>
            <a:r>
              <a:rPr lang="en-US" b="1" dirty="0" smtClean="0">
                <a:latin typeface="Times New Roman" pitchFamily="18" charset="0"/>
                <a:ea typeface="Calibri"/>
                <a:cs typeface="Times New Roman" pitchFamily="18" charset="0"/>
              </a:rPr>
              <a:t>Supervisor</a:t>
            </a:r>
          </a:p>
          <a:p>
            <a:r>
              <a:rPr lang="en-US" dirty="0">
                <a:latin typeface="Times New Roman" pitchFamily="18" charset="0"/>
                <a:ea typeface="Calibri"/>
                <a:cs typeface="Times New Roman" pitchFamily="18" charset="0"/>
              </a:rPr>
              <a:t>Mr. </a:t>
            </a:r>
            <a:r>
              <a:rPr lang="en-US" dirty="0" err="1">
                <a:latin typeface="Times New Roman" pitchFamily="18" charset="0"/>
                <a:ea typeface="Calibri"/>
                <a:cs typeface="Times New Roman" pitchFamily="18" charset="0"/>
              </a:rPr>
              <a:t>Dhirendra</a:t>
            </a:r>
            <a:r>
              <a:rPr lang="en-US" dirty="0">
                <a:latin typeface="Times New Roman" pitchFamily="18" charset="0"/>
                <a:ea typeface="Calibri"/>
                <a:cs typeface="Times New Roman" pitchFamily="18" charset="0"/>
              </a:rPr>
              <a:t> </a:t>
            </a:r>
            <a:r>
              <a:rPr lang="en-US" dirty="0" smtClean="0">
                <a:latin typeface="Times New Roman" pitchFamily="18" charset="0"/>
                <a:ea typeface="Calibri"/>
                <a:cs typeface="Times New Roman" pitchFamily="18" charset="0"/>
              </a:rPr>
              <a:t>Singh</a:t>
            </a:r>
            <a:endParaRPr lang="en-US" dirty="0" smtClean="0">
              <a:latin typeface="Times New Roman" pitchFamily="18" charset="0"/>
              <a:ea typeface="Calibri"/>
              <a:cs typeface="Times New Roman" pitchFamily="18" charset="0"/>
            </a:endParaRPr>
          </a:p>
          <a:p>
            <a:r>
              <a:rPr lang="en-US" dirty="0" smtClean="0">
                <a:latin typeface="Times New Roman" pitchFamily="18" charset="0"/>
                <a:ea typeface="Calibri"/>
                <a:cs typeface="Times New Roman" pitchFamily="18" charset="0"/>
              </a:rPr>
              <a:t>8 CSE</a:t>
            </a:r>
            <a:endParaRPr lang="en-US" dirty="0">
              <a:latin typeface="Times New Roman" pitchFamily="18" charset="0"/>
              <a:ea typeface="Calibri"/>
              <a:cs typeface="Times New Roman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31D8D31C-F5F2-1A66-8436-FDED5D890A5A}"/>
              </a:ext>
            </a:extLst>
          </p:cNvPr>
          <p:cNvSpPr txBox="1"/>
          <p:nvPr/>
        </p:nvSpPr>
        <p:spPr>
          <a:xfrm>
            <a:off x="5282858" y="4653136"/>
            <a:ext cx="4041912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latin typeface="Times New Roman" pitchFamily="18" charset="0"/>
                <a:ea typeface="Calibri"/>
                <a:cs typeface="Times New Roman" pitchFamily="18" charset="0"/>
              </a:rPr>
              <a:t>PRESENTED BY</a:t>
            </a:r>
            <a:r>
              <a:rPr lang="en-US" b="1" dirty="0" smtClean="0">
                <a:latin typeface="Times New Roman" pitchFamily="18" charset="0"/>
                <a:ea typeface="Calibri"/>
                <a:cs typeface="Times New Roman" pitchFamily="18" charset="0"/>
              </a:rPr>
              <a:t>:</a:t>
            </a:r>
          </a:p>
          <a:p>
            <a:r>
              <a:rPr lang="en-US" dirty="0" err="1" smtClean="0">
                <a:latin typeface="Times New Roman" pitchFamily="18" charset="0"/>
                <a:ea typeface="Calibri"/>
                <a:cs typeface="Times New Roman" pitchFamily="18" charset="0"/>
              </a:rPr>
              <a:t>Diya</a:t>
            </a:r>
            <a:r>
              <a:rPr lang="en-US" dirty="0" smtClean="0">
                <a:latin typeface="Times New Roman" pitchFamily="18" charset="0"/>
                <a:ea typeface="Calibri"/>
                <a:cs typeface="Times New Roman" pitchFamily="18" charset="0"/>
              </a:rPr>
              <a:t> </a:t>
            </a:r>
            <a:r>
              <a:rPr lang="en-US" dirty="0" err="1" smtClean="0">
                <a:latin typeface="Times New Roman" pitchFamily="18" charset="0"/>
                <a:ea typeface="Calibri"/>
                <a:cs typeface="Times New Roman" pitchFamily="18" charset="0"/>
              </a:rPr>
              <a:t>Soni</a:t>
            </a:r>
            <a:r>
              <a:rPr lang="en-US" dirty="0" smtClean="0">
                <a:latin typeface="Times New Roman" pitchFamily="18" charset="0"/>
                <a:ea typeface="Calibri"/>
                <a:cs typeface="Times New Roman" pitchFamily="18" charset="0"/>
              </a:rPr>
              <a:t> (</a:t>
            </a:r>
            <a:r>
              <a:rPr lang="en-US" dirty="0" smtClean="0">
                <a:latin typeface="Times New Roman" pitchFamily="18" charset="0"/>
                <a:ea typeface="Calibri"/>
                <a:cs typeface="Times New Roman" pitchFamily="18" charset="0"/>
              </a:rPr>
              <a:t>19EUCCS018)</a:t>
            </a:r>
            <a:endParaRPr lang="en-US" dirty="0" smtClean="0">
              <a:latin typeface="Times New Roman" pitchFamily="18" charset="0"/>
              <a:ea typeface="Calibri"/>
              <a:cs typeface="Times New Roman" pitchFamily="18" charset="0"/>
            </a:endParaRPr>
          </a:p>
          <a:p>
            <a:r>
              <a:rPr lang="en-US" dirty="0" err="1" smtClean="0">
                <a:latin typeface="Times New Roman" pitchFamily="18" charset="0"/>
                <a:ea typeface="Calibri"/>
                <a:cs typeface="Times New Roman" pitchFamily="18" charset="0"/>
              </a:rPr>
              <a:t>Jiya</a:t>
            </a:r>
            <a:r>
              <a:rPr lang="en-US" dirty="0" smtClean="0">
                <a:latin typeface="Times New Roman" pitchFamily="18" charset="0"/>
                <a:ea typeface="Calibri"/>
                <a:cs typeface="Times New Roman" pitchFamily="18" charset="0"/>
              </a:rPr>
              <a:t> </a:t>
            </a:r>
            <a:r>
              <a:rPr lang="en-US" dirty="0" err="1" smtClean="0">
                <a:latin typeface="Times New Roman" pitchFamily="18" charset="0"/>
                <a:ea typeface="Calibri"/>
                <a:cs typeface="Times New Roman" pitchFamily="18" charset="0"/>
              </a:rPr>
              <a:t>Verma</a:t>
            </a:r>
            <a:r>
              <a:rPr lang="en-US" dirty="0" smtClean="0">
                <a:latin typeface="Times New Roman" pitchFamily="18" charset="0"/>
                <a:ea typeface="Calibri"/>
                <a:cs typeface="Times New Roman" pitchFamily="18" charset="0"/>
              </a:rPr>
              <a:t> (</a:t>
            </a:r>
            <a:r>
              <a:rPr lang="en-US" dirty="0" smtClean="0">
                <a:latin typeface="Times New Roman" pitchFamily="18" charset="0"/>
                <a:ea typeface="Calibri"/>
                <a:cs typeface="Times New Roman" pitchFamily="18" charset="0"/>
              </a:rPr>
              <a:t>19EUCCS029)</a:t>
            </a:r>
            <a:endParaRPr lang="en-US" dirty="0" smtClean="0">
              <a:latin typeface="Times New Roman" pitchFamily="18" charset="0"/>
              <a:ea typeface="Calibri"/>
              <a:cs typeface="Times New Roman" pitchFamily="18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="" xmlns:a16="http://schemas.microsoft.com/office/drawing/2014/main" id="{340C7600-5BA8-4A54-887F-74AF87750A31}"/>
              </a:ext>
            </a:extLst>
          </p:cNvPr>
          <p:cNvSpPr txBox="1">
            <a:spLocks/>
          </p:cNvSpPr>
          <p:nvPr/>
        </p:nvSpPr>
        <p:spPr>
          <a:xfrm>
            <a:off x="-180529" y="-531440"/>
            <a:ext cx="10179697" cy="1800080"/>
          </a:xfrm>
          <a:prstGeom prst="rect">
            <a:avLst/>
          </a:prstGeom>
        </p:spPr>
        <p:txBody>
          <a:bodyPr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300" kern="1200"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pPr algn="ctr"/>
            <a:endParaRPr lang="en-US" sz="2800" b="1" dirty="0" smtClean="0">
              <a:solidFill>
                <a:schemeClr val="tx1"/>
              </a:solidFill>
              <a:latin typeface="Times New Roman" pitchFamily="18" charset="0"/>
              <a:ea typeface="Calibri Light"/>
              <a:cs typeface="Times New Roman" pitchFamily="18" charset="0"/>
            </a:endParaRPr>
          </a:p>
          <a:p>
            <a:pPr algn="ctr"/>
            <a:endParaRPr lang="en-US" sz="2800" b="1" dirty="0">
              <a:solidFill>
                <a:schemeClr val="tx1"/>
              </a:solidFill>
              <a:latin typeface="Times New Roman" pitchFamily="18" charset="0"/>
              <a:ea typeface="Calibri Light"/>
              <a:cs typeface="Times New Roman" pitchFamily="18" charset="0"/>
            </a:endParaRPr>
          </a:p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Times New Roman" pitchFamily="18" charset="0"/>
                <a:ea typeface="Calibri Light"/>
                <a:cs typeface="Times New Roman" pitchFamily="18" charset="0"/>
              </a:rPr>
              <a:t>Crime Rate Analysis and Hotspot Prediction</a:t>
            </a:r>
            <a:r>
              <a:rPr lang="en-US" sz="2800" b="1" dirty="0" smtClean="0">
                <a:solidFill>
                  <a:schemeClr val="tx1"/>
                </a:solidFill>
                <a:latin typeface="Times New Roman" pitchFamily="18" charset="0"/>
                <a:ea typeface="Calibri Light"/>
                <a:cs typeface="Times New Roman" pitchFamily="18" charset="0"/>
              </a:rPr>
              <a:t/>
            </a:r>
            <a:br>
              <a:rPr lang="en-US" sz="2800" b="1" dirty="0" smtClean="0">
                <a:solidFill>
                  <a:schemeClr val="tx1"/>
                </a:solidFill>
                <a:latin typeface="Times New Roman" pitchFamily="18" charset="0"/>
                <a:ea typeface="Calibri Light"/>
                <a:cs typeface="Times New Roman" pitchFamily="18" charset="0"/>
              </a:rPr>
            </a:br>
            <a:endPara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2204864"/>
            <a:ext cx="4608512" cy="293376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3608" y="332656"/>
            <a:ext cx="67687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Kernel Density Estimation (KDE): </a:t>
            </a:r>
            <a:endParaRPr lang="en-US" b="1" dirty="0" smtClean="0"/>
          </a:p>
          <a:p>
            <a:endParaRPr lang="en-US" dirty="0" smtClean="0"/>
          </a:p>
          <a:p>
            <a:pPr algn="just"/>
            <a:r>
              <a:rPr lang="en-US" dirty="0" smtClean="0"/>
              <a:t>KDE </a:t>
            </a:r>
            <a:r>
              <a:rPr lang="en-US" dirty="0"/>
              <a:t>was used to estimate the intensity of crime occurrences across the geographical area, visualizing areas with higher crime rates as density </a:t>
            </a:r>
            <a:r>
              <a:rPr lang="en-US" dirty="0" smtClean="0"/>
              <a:t>peaks.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67745" y="6093296"/>
            <a:ext cx="6768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It represents the visualization of </a:t>
            </a:r>
            <a:r>
              <a:rPr lang="en-US" dirty="0"/>
              <a:t>the temporal patterns of crime incidents in terms of monthly and hourly variations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71800" y="5188550"/>
            <a:ext cx="1741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 9 – KDE Plot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4233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3" t="35953" r="5816" b="33753"/>
          <a:stretch/>
        </p:blipFill>
        <p:spPr>
          <a:xfrm>
            <a:off x="23136" y="692696"/>
            <a:ext cx="9073007" cy="16891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4" t="39388" r="2960" b="27233"/>
          <a:stretch/>
        </p:blipFill>
        <p:spPr>
          <a:xfrm>
            <a:off x="101414" y="4941168"/>
            <a:ext cx="8714792" cy="17168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16270" y="4365104"/>
            <a:ext cx="2876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Frequency of Crime Type</a:t>
            </a:r>
            <a:endParaRPr lang="en-US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016271" y="260648"/>
            <a:ext cx="7559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/>
              <a:t>Categorizing the crime data into single column “</a:t>
            </a:r>
            <a:r>
              <a:rPr lang="en-US" b="1" dirty="0" err="1" smtClean="0"/>
              <a:t>crime_type</a:t>
            </a:r>
            <a:r>
              <a:rPr lang="en-US" b="1" dirty="0" smtClean="0"/>
              <a:t>”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28175" y="2410454"/>
            <a:ext cx="80401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dirty="0"/>
          </a:p>
          <a:p>
            <a:pPr algn="just"/>
            <a:r>
              <a:rPr lang="en-US" dirty="0"/>
              <a:t>By categorizing the different types of crimes into a single column, we can easily map and visualize the crime incidents on a map, making it more intuitive to identify spatial patterns, hotspots, and trends associated with specific crime types.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710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87624" y="332655"/>
            <a:ext cx="76328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the field of crime prediction, various machine learning models can be utilized to analyze and predict crime </a:t>
            </a:r>
            <a:r>
              <a:rPr lang="en-US" dirty="0" smtClean="0"/>
              <a:t>patterns. </a:t>
            </a:r>
            <a:r>
              <a:rPr lang="en-US" dirty="0"/>
              <a:t>Four commonly used models are K-Nearest Neighbors (KNN), Support Vector Machines (SVM), Decision Trees, and Random Forests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63283" y="2348880"/>
            <a:ext cx="734481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b="1" dirty="0"/>
              <a:t>K-Nearest Neighbors (KNN):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dirty="0"/>
              <a:t>KNN is chosen because it considers spatial proximity, which is important in crime analysis where location plays a crucial role.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dirty="0"/>
              <a:t>It is a simple and intuitive algorithm that can handle both classification and regression tasks.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dirty="0"/>
              <a:t>KNN can capture local patterns and outliers effectively</a:t>
            </a:r>
            <a:r>
              <a:rPr lang="en-US" dirty="0" smtClean="0"/>
              <a:t>.</a:t>
            </a:r>
          </a:p>
          <a:p>
            <a:pPr marL="742950" lvl="1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b="1" dirty="0"/>
              <a:t>Support Vector Machines (SVM):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dirty="0"/>
              <a:t>SVM is selected for its ability to handle non-linear relationships and complex decision boundaries.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dirty="0"/>
              <a:t>It works well when there is a need to find the best separation </a:t>
            </a:r>
            <a:r>
              <a:rPr lang="en-US" dirty="0" err="1"/>
              <a:t>hyperplane</a:t>
            </a:r>
            <a:r>
              <a:rPr lang="en-US" dirty="0"/>
              <a:t> in high-dimensional feature spaces.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dirty="0"/>
              <a:t>SVM is known for its effectiveness in handling both classification and regression problems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647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87624" y="548680"/>
            <a:ext cx="777686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b="1" dirty="0"/>
              <a:t>Decision Trees: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dirty="0"/>
              <a:t>Decision Trees are chosen for their interpretability and ability to capture non-linear relationships.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dirty="0"/>
              <a:t>They are useful when the focus is on understanding the decision-making process and extracting insights from the model.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dirty="0"/>
              <a:t>Decision Trees can handle both numerical and categorical features, making them versatile for crime prediction tasks</a:t>
            </a:r>
            <a:r>
              <a:rPr lang="en-US" dirty="0" smtClean="0"/>
              <a:t>.</a:t>
            </a:r>
          </a:p>
          <a:p>
            <a:pPr lvl="1"/>
            <a:endParaRPr lang="en-US" b="1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b="1" dirty="0"/>
              <a:t>Random Forests: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dirty="0"/>
              <a:t>Random Forests are an ensemble method that combines multiple Decision Trees, which helps to improve prediction accuracy and reduce </a:t>
            </a:r>
            <a:r>
              <a:rPr lang="en-US" dirty="0" err="1"/>
              <a:t>overfitting</a:t>
            </a:r>
            <a:r>
              <a:rPr lang="en-US" dirty="0"/>
              <a:t>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dirty="0"/>
              <a:t>They are robust models that can handle high-dimensional data and noisy features.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dirty="0"/>
              <a:t>Random Forests provide feature importance ranking, which can be valuable in identifying the most influential factors in crime prediction.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1628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89" r="31200" b="20703"/>
          <a:stretch/>
        </p:blipFill>
        <p:spPr>
          <a:xfrm>
            <a:off x="395536" y="260648"/>
            <a:ext cx="8369358" cy="312710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r="20510" b="31950"/>
          <a:stretch/>
        </p:blipFill>
        <p:spPr>
          <a:xfrm>
            <a:off x="395536" y="4149080"/>
            <a:ext cx="8712968" cy="111288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776" r="18061" b="15612"/>
          <a:stretch/>
        </p:blipFill>
        <p:spPr>
          <a:xfrm>
            <a:off x="377686" y="5397864"/>
            <a:ext cx="8352928" cy="89523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15616" y="3573016"/>
            <a:ext cx="4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Using Random Forest Classifier Model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8628296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1451" r="9898" b="6916"/>
          <a:stretch/>
        </p:blipFill>
        <p:spPr>
          <a:xfrm>
            <a:off x="166747" y="1772816"/>
            <a:ext cx="8977253" cy="457504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15616" y="410180"/>
            <a:ext cx="7272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</a:t>
            </a:r>
            <a:r>
              <a:rPr lang="en-US" dirty="0" smtClean="0"/>
              <a:t>isualize </a:t>
            </a:r>
            <a:r>
              <a:rPr lang="en-US" dirty="0"/>
              <a:t>the data on maps using Folium. </a:t>
            </a:r>
            <a:r>
              <a:rPr lang="en-US" dirty="0" smtClean="0"/>
              <a:t>Here we </a:t>
            </a:r>
            <a:r>
              <a:rPr lang="en-US" dirty="0"/>
              <a:t>plots points on Open Street Map with indicators for the type of event that occurred.</a:t>
            </a:r>
          </a:p>
        </p:txBody>
      </p:sp>
    </p:spTree>
    <p:extLst>
      <p:ext uri="{BB962C8B-B14F-4D97-AF65-F5344CB8AC3E}">
        <p14:creationId xmlns:p14="http://schemas.microsoft.com/office/powerpoint/2010/main" val="38666768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85" t="22155" r="12449" b="8549"/>
          <a:stretch/>
        </p:blipFill>
        <p:spPr>
          <a:xfrm>
            <a:off x="251520" y="1556792"/>
            <a:ext cx="8391379" cy="446449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0051" y="245191"/>
            <a:ext cx="76328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While these indicators are useful and we can zoom in on the map to see them in detail, an additional heat map would improve the visibility of high-frequency areas where multiple indicators may overlap.</a:t>
            </a:r>
          </a:p>
        </p:txBody>
      </p:sp>
    </p:spTree>
    <p:extLst>
      <p:ext uri="{BB962C8B-B14F-4D97-AF65-F5344CB8AC3E}">
        <p14:creationId xmlns:p14="http://schemas.microsoft.com/office/powerpoint/2010/main" val="31665265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u="sng" dirty="0"/>
              <a:t>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1714488"/>
            <a:ext cx="7498080" cy="4533912"/>
          </a:xfrm>
        </p:spPr>
        <p:txBody>
          <a:bodyPr>
            <a:normAutofit/>
          </a:bodyPr>
          <a:lstStyle/>
          <a:p>
            <a:pPr lvl="0"/>
            <a:r>
              <a:rPr lang="en-US" sz="2400" dirty="0"/>
              <a:t>Public safety and protection related to crime and better understanding of crime is beneficial in multiple ways.</a:t>
            </a:r>
          </a:p>
          <a:p>
            <a:pPr lvl="0"/>
            <a:r>
              <a:rPr lang="en-US" sz="2400" dirty="0"/>
              <a:t>It can lead to targeted and sensitive practices by law enforcement authorities to mitigate crime</a:t>
            </a:r>
          </a:p>
          <a:p>
            <a:pPr lvl="0"/>
            <a:r>
              <a:rPr lang="en-US" sz="2400" dirty="0"/>
              <a:t>And more concerted efforts by citizens and authorities to create healthy neighborhood Environment</a:t>
            </a:r>
          </a:p>
          <a:p>
            <a:pPr lvl="0"/>
            <a:r>
              <a:rPr lang="en-US" sz="2400" dirty="0"/>
              <a:t>Understanding patterns in crime from data is an active and growing field of research.</a:t>
            </a:r>
          </a:p>
          <a:p>
            <a:endParaRPr lang="en-US" sz="24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u="sng" dirty="0"/>
              <a:t>References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1571612"/>
            <a:ext cx="7498080" cy="4676788"/>
          </a:xfrm>
        </p:spPr>
        <p:txBody>
          <a:bodyPr>
            <a:normAutofit lnSpcReduction="10000"/>
          </a:bodyPr>
          <a:lstStyle/>
          <a:p>
            <a:r>
              <a:rPr lang="en-IN" sz="2400" dirty="0"/>
              <a:t>www.ieeexplore.ieee.org/abstract/document/6906719</a:t>
            </a:r>
          </a:p>
          <a:p>
            <a:r>
              <a:rPr lang="en-IN" sz="2400" dirty="0"/>
              <a:t>www.Kaggle.com</a:t>
            </a:r>
          </a:p>
          <a:p>
            <a:r>
              <a:rPr lang="en-US" sz="2400" dirty="0"/>
              <a:t>Computational Statistics and Data Analysis by Friedman Jerome.</a:t>
            </a:r>
          </a:p>
          <a:p>
            <a:r>
              <a:rPr lang="en-IN" sz="2400" dirty="0"/>
              <a:t>en.wikipedia.org/wiki/</a:t>
            </a:r>
            <a:r>
              <a:rPr lang="en-IN" sz="2400" dirty="0" err="1"/>
              <a:t>Crime_analysis</a:t>
            </a:r>
            <a:r>
              <a:rPr lang="en-IN" sz="2400" dirty="0"/>
              <a:t>.</a:t>
            </a:r>
          </a:p>
          <a:p>
            <a:r>
              <a:rPr lang="en-US" sz="2400" dirty="0"/>
              <a:t>Friedman, Jerome H. ”Stochastic gradient boosting.” Computational Statistics and Data </a:t>
            </a:r>
          </a:p>
          <a:p>
            <a:r>
              <a:rPr lang="en-US" sz="2400" dirty="0" err="1"/>
              <a:t>LeoBreiman</a:t>
            </a:r>
            <a:r>
              <a:rPr lang="en-US" sz="2400" dirty="0"/>
              <a:t>, Random Forests, Machine Learning, 2001,Volume 45, Number 1, Page 5</a:t>
            </a:r>
          </a:p>
          <a:p>
            <a:r>
              <a:rPr lang="en-US" sz="2400" dirty="0"/>
              <a:t>Wang, Tong and </a:t>
            </a:r>
            <a:r>
              <a:rPr lang="en-US" sz="2400" dirty="0" err="1"/>
              <a:t>Rudin</a:t>
            </a:r>
            <a:r>
              <a:rPr lang="en-US" sz="2400" dirty="0"/>
              <a:t>, Cynthia and Wagner, Daniel and </a:t>
            </a:r>
            <a:r>
              <a:rPr lang="en-US" sz="2400" dirty="0" err="1"/>
              <a:t>Sevieri</a:t>
            </a:r>
            <a:r>
              <a:rPr lang="en-US" sz="2400" dirty="0"/>
              <a:t>, Rich. 2013. pages 515-530, Machine Learning and Knowledge Discovery in Databases</a:t>
            </a:r>
            <a:endParaRPr lang="en-IN" sz="2400" dirty="0"/>
          </a:p>
          <a:p>
            <a:endParaRPr lang="en-IN" sz="2800" dirty="0"/>
          </a:p>
          <a:p>
            <a:endParaRPr lang="en-IN" sz="2800" dirty="0"/>
          </a:p>
          <a:p>
            <a:endParaRPr lang="en-IN" sz="2800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u="sng" dirty="0"/>
              <a:t>Introduction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>
            <a:normAutofit/>
          </a:bodyPr>
          <a:lstStyle/>
          <a:p>
            <a:pPr marL="0" indent="0">
              <a:spcAft>
                <a:spcPts val="600"/>
              </a:spcAft>
            </a:pPr>
            <a:r>
              <a:rPr lang="en-US" sz="2000" dirty="0">
                <a:latin typeface="Arial"/>
                <a:cs typeface="Arial"/>
              </a:rPr>
              <a:t> </a:t>
            </a:r>
            <a:r>
              <a:rPr lang="en-US" sz="2400" dirty="0">
                <a:latin typeface="Arial"/>
                <a:cs typeface="Arial"/>
              </a:rPr>
              <a:t>Crime always had an adverse effect on our society and daily lives </a:t>
            </a:r>
            <a:endParaRPr lang="en-US" sz="2400" dirty="0">
              <a:latin typeface="Arial" panose="020B0604020202020204" pitchFamily="34" charset="0"/>
            </a:endParaRPr>
          </a:p>
          <a:p>
            <a:pPr marL="0" indent="0">
              <a:spcAft>
                <a:spcPts val="600"/>
              </a:spcAft>
            </a:pPr>
            <a:r>
              <a:rPr lang="en-US" sz="2400" dirty="0">
                <a:latin typeface="Arial"/>
                <a:cs typeface="Arial"/>
              </a:rPr>
              <a:t> But due to lack of technology and unstructured data it was impossible to predict and analyze Crime pattern</a:t>
            </a:r>
          </a:p>
          <a:p>
            <a:pPr marL="0" indent="0">
              <a:spcAft>
                <a:spcPts val="600"/>
              </a:spcAft>
            </a:pPr>
            <a:r>
              <a:rPr lang="en-US" sz="2400" dirty="0">
                <a:latin typeface="Arial" panose="020B0604020202020204" pitchFamily="34" charset="0"/>
              </a:rPr>
              <a:t> Now with  the advancement in technology and with the help of analyzing algorithms it has now become feasible to analyze the crime pattern and predict the crime.</a:t>
            </a:r>
            <a:endParaRPr lang="en-US" sz="2400" dirty="0">
              <a:latin typeface="Arial" panose="020B0604020202020204" pitchFamily="34" charset="0"/>
              <a:cs typeface="Arial"/>
            </a:endParaRPr>
          </a:p>
          <a:p>
            <a:pPr marL="0" indent="0"/>
            <a:r>
              <a:rPr lang="en-US" sz="2400" dirty="0"/>
              <a:t> </a:t>
            </a:r>
            <a:r>
              <a:rPr lang="en-US" sz="2400" dirty="0">
                <a:latin typeface="Arial"/>
                <a:cs typeface="Arial"/>
              </a:rPr>
              <a:t>Crime analysis and prediction is a systematic approach for identifying and analyzing patterns and trends in crime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u="sng" dirty="0"/>
              <a:t>Objective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1447800"/>
            <a:ext cx="7498080" cy="51959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/>
              <a:t>The objective of our work is to</a:t>
            </a:r>
          </a:p>
          <a:p>
            <a:r>
              <a:rPr lang="en-IN" sz="2400" dirty="0"/>
              <a:t>Predicting crime before it take place </a:t>
            </a:r>
          </a:p>
          <a:p>
            <a:r>
              <a:rPr lang="en-IN" sz="2400" dirty="0"/>
              <a:t>Predicting hotspot of crime </a:t>
            </a:r>
          </a:p>
          <a:p>
            <a:r>
              <a:rPr lang="en-IN" sz="2400" dirty="0"/>
              <a:t>Understanding crime pattern</a:t>
            </a:r>
          </a:p>
          <a:p>
            <a:r>
              <a:rPr lang="en-IN" sz="2400" dirty="0"/>
              <a:t>Classify crime based on location </a:t>
            </a:r>
          </a:p>
          <a:p>
            <a:r>
              <a:rPr lang="en-IN" sz="2400" dirty="0"/>
              <a:t>Analysis of crime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sz="3600" u="sng" dirty="0"/>
              <a:t>GOAL </a:t>
            </a:r>
          </a:p>
          <a:p>
            <a:r>
              <a:rPr lang="en-IN" sz="2600" dirty="0"/>
              <a:t>Understanding patterns of criminal behaviour that could help in solving criminal investigations</a:t>
            </a:r>
          </a:p>
          <a:p>
            <a:r>
              <a:rPr lang="en-IN" sz="2600" dirty="0"/>
              <a:t>Predicting surges and hotspot of crimes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708392" cy="1143000"/>
          </a:xfrm>
        </p:spPr>
        <p:txBody>
          <a:bodyPr>
            <a:noAutofit/>
          </a:bodyPr>
          <a:lstStyle/>
          <a:p>
            <a:r>
              <a:rPr lang="en-US" sz="3600" u="sng" dirty="0"/>
              <a:t>Hardware and Software requirement</a:t>
            </a:r>
            <a:br>
              <a:rPr lang="en-US" sz="3600" u="sng" dirty="0"/>
            </a:br>
            <a:endParaRPr lang="en-US" sz="3600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1000108"/>
            <a:ext cx="7498080" cy="5248292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  <a:buNone/>
            </a:pPr>
            <a:r>
              <a:rPr lang="en-US" dirty="0"/>
              <a:t>Minimum Hardware Requirement:</a:t>
            </a:r>
          </a:p>
          <a:p>
            <a:r>
              <a:rPr lang="en-US" dirty="0"/>
              <a:t> </a:t>
            </a:r>
            <a:r>
              <a:rPr lang="en-US" sz="2400" dirty="0"/>
              <a:t>Intel(R)core(TM) i3-3200.</a:t>
            </a:r>
          </a:p>
          <a:p>
            <a:r>
              <a:rPr lang="en-US" sz="2400" dirty="0"/>
              <a:t> 2GB of RAM memory.</a:t>
            </a:r>
          </a:p>
          <a:p>
            <a:r>
              <a:rPr lang="en-US" sz="2400" dirty="0"/>
              <a:t> 1GB of secondary storage.</a:t>
            </a:r>
          </a:p>
          <a:p>
            <a:pPr>
              <a:lnSpc>
                <a:spcPct val="110000"/>
              </a:lnSpc>
            </a:pPr>
            <a:r>
              <a:rPr lang="en-US" sz="2400" dirty="0"/>
              <a:t> Intel UHD graphics 620.</a:t>
            </a:r>
          </a:p>
          <a:p>
            <a:pPr>
              <a:lnSpc>
                <a:spcPct val="160000"/>
              </a:lnSpc>
              <a:buNone/>
            </a:pPr>
            <a:r>
              <a:rPr lang="en-US" dirty="0"/>
              <a:t>Minimum Software Requirement:</a:t>
            </a:r>
          </a:p>
          <a:p>
            <a:r>
              <a:rPr lang="en-US" sz="2400" dirty="0"/>
              <a:t>Operating system 7 or higher, Linux.</a:t>
            </a:r>
          </a:p>
          <a:p>
            <a:r>
              <a:rPr lang="en-US" sz="2400" dirty="0"/>
              <a:t>Development Language: Python.</a:t>
            </a:r>
          </a:p>
          <a:p>
            <a:r>
              <a:rPr lang="en-US" sz="2400" dirty="0"/>
              <a:t>Interpreter: Python IDLE(3.7), Jupyter Notebook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u="sng" dirty="0"/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1571612"/>
            <a:ext cx="7498080" cy="4857784"/>
          </a:xfrm>
        </p:spPr>
        <p:txBody>
          <a:bodyPr lIns="91440" tIns="45720" rIns="91440" bIns="45720" anchor="t">
            <a:normAutofit/>
          </a:bodyPr>
          <a:lstStyle/>
          <a:p>
            <a:pPr indent="-283210"/>
            <a:r>
              <a:rPr lang="en-US" sz="2400" dirty="0"/>
              <a:t>This project is implemented through machine learning, using python language in </a:t>
            </a:r>
            <a:r>
              <a:rPr lang="en-US" sz="2400" dirty="0" err="1" smtClean="0"/>
              <a:t>Jupyter</a:t>
            </a:r>
            <a:r>
              <a:rPr lang="en-US" sz="2400" dirty="0" smtClean="0"/>
              <a:t> </a:t>
            </a:r>
            <a:r>
              <a:rPr lang="en-US" sz="2400" dirty="0"/>
              <a:t>notebook.</a:t>
            </a:r>
            <a:endParaRPr lang="en-US" dirty="0"/>
          </a:p>
          <a:p>
            <a:pPr indent="-283210"/>
            <a:r>
              <a:rPr lang="en-US" sz="2400" dirty="0"/>
              <a:t>A model is build which uses latitude, longitude, Timestamp of crime as feature vector.</a:t>
            </a:r>
          </a:p>
          <a:p>
            <a:pPr indent="-283210"/>
            <a:r>
              <a:rPr lang="en-US" sz="2400" dirty="0"/>
              <a:t>This generates crime pattern analysis and predict the most probable crime.</a:t>
            </a:r>
          </a:p>
          <a:p>
            <a:pPr indent="-283210"/>
            <a:r>
              <a:rPr lang="en-US" sz="2400" dirty="0"/>
              <a:t>The dataset used here is extracted from </a:t>
            </a:r>
            <a:r>
              <a:rPr lang="en-US" sz="2400" dirty="0" err="1" smtClean="0"/>
              <a:t>kaggle</a:t>
            </a:r>
            <a:r>
              <a:rPr lang="en-US" sz="2400" dirty="0" smtClean="0"/>
              <a:t> </a:t>
            </a:r>
            <a:r>
              <a:rPr lang="en-US" sz="2400" dirty="0"/>
              <a:t>website, which is first processed and converted into suitable format for our model.</a:t>
            </a:r>
          </a:p>
          <a:p>
            <a:pPr indent="-283210"/>
            <a:r>
              <a:rPr lang="en-US" sz="2400" dirty="0"/>
              <a:t>Various algorithms were applied in the machine and was trained against training dataset.</a:t>
            </a:r>
          </a:p>
          <a:p>
            <a:pPr indent="-283210"/>
            <a:endParaRPr lang="en-US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357290" y="285728"/>
            <a:ext cx="70723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400" dirty="0"/>
              <a:t>Results of the accuracy of prediction was generated  using testing data set.</a:t>
            </a:r>
          </a:p>
          <a:p>
            <a:pPr>
              <a:buFont typeface="Arial" pitchFamily="34" charset="0"/>
              <a:buChar char="•"/>
            </a:pPr>
            <a:r>
              <a:rPr lang="en-US" sz="2400" dirty="0"/>
              <a:t>Algorithms used are : KNN, SVM, Decision Tree, Random Forest.</a:t>
            </a:r>
          </a:p>
        </p:txBody>
      </p:sp>
      <p:pic>
        <p:nvPicPr>
          <p:cNvPr id="15" name="Content Placeholder 3">
            <a:extLst>
              <a:ext uri="{FF2B5EF4-FFF2-40B4-BE49-F238E27FC236}">
                <a16:creationId xmlns:a16="http://schemas.microsoft.com/office/drawing/2014/main" xmlns="" id="{C0949B58-9151-CD51-EFE6-D5E2AA8B385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00" y="3000372"/>
            <a:ext cx="8143900" cy="35719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4357686" y="6357958"/>
            <a:ext cx="1857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 1-Flow chart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71538" y="285728"/>
            <a:ext cx="7786742" cy="30718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3571868" y="3143248"/>
            <a:ext cx="2173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 2-Original dataset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25478" y="6486766"/>
            <a:ext cx="2685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Fig 3-Data after processing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xmlns="" id="{DD993B9F-C217-CB10-1BC2-A30E032C79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825" y="3524749"/>
            <a:ext cx="7871894" cy="297099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714744" y="6286520"/>
            <a:ext cx="2000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Fig 4-Pair Plot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xmlns="" id="{2F655803-73DE-23C6-C4CC-89684F845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691" y="108782"/>
            <a:ext cx="8096940" cy="602451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00100" y="0"/>
            <a:ext cx="4357718" cy="2857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714876" y="0"/>
            <a:ext cx="4429124" cy="2786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1357290" y="2786058"/>
            <a:ext cx="3429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 5-Crime analysis Plot of gambling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2132" y="2857496"/>
            <a:ext cx="35718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 6-Crime analysis Plot of murder</a:t>
            </a:r>
          </a:p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000100" y="3500438"/>
            <a:ext cx="4286280" cy="2857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786314" y="3357562"/>
            <a:ext cx="4357686" cy="28717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TextBox 8"/>
          <p:cNvSpPr txBox="1"/>
          <p:nvPr/>
        </p:nvSpPr>
        <p:spPr>
          <a:xfrm>
            <a:off x="1428728" y="6211669"/>
            <a:ext cx="3429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 7-Crime analysis Plot of </a:t>
            </a:r>
            <a:r>
              <a:rPr lang="en-US" dirty="0" smtClean="0"/>
              <a:t>Accident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357818" y="6211669"/>
            <a:ext cx="3429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 8-Crime analysis Plot of </a:t>
            </a:r>
            <a:r>
              <a:rPr lang="en-US" dirty="0" smtClean="0"/>
              <a:t>theft</a:t>
            </a:r>
            <a:endParaRPr 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4861</TotalTime>
  <Words>864</Words>
  <Application>Microsoft Office PowerPoint</Application>
  <PresentationFormat>On-screen Show (4:3)</PresentationFormat>
  <Paragraphs>101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Solstice</vt:lpstr>
      <vt:lpstr>   Department of Computer Science Engineering  RAJASTHAN TECHNICAL UNIVERSITY, KOTA </vt:lpstr>
      <vt:lpstr>Introduction</vt:lpstr>
      <vt:lpstr>Objective</vt:lpstr>
      <vt:lpstr>Hardware and Software requirement </vt:lpstr>
      <vt:lpstr>Methodology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APPLICATION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Crime rate analysis and major cause of emergency calls</dc:title>
  <dc:creator>yash choubey</dc:creator>
  <cp:lastModifiedBy>asus</cp:lastModifiedBy>
  <cp:revision>103</cp:revision>
  <dcterms:created xsi:type="dcterms:W3CDTF">2022-12-18T09:46:09Z</dcterms:created>
  <dcterms:modified xsi:type="dcterms:W3CDTF">2023-06-05T16:39:16Z</dcterms:modified>
</cp:coreProperties>
</file>

<file path=docProps/thumbnail.jpeg>
</file>